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36" r:id="rId2"/>
    <p:sldId id="455" r:id="rId3"/>
    <p:sldId id="456" r:id="rId4"/>
    <p:sldId id="452" r:id="rId5"/>
    <p:sldId id="433" r:id="rId6"/>
    <p:sldId id="447" r:id="rId7"/>
    <p:sldId id="448" r:id="rId8"/>
    <p:sldId id="450" r:id="rId9"/>
    <p:sldId id="420" r:id="rId10"/>
    <p:sldId id="439" r:id="rId11"/>
    <p:sldId id="445" r:id="rId12"/>
    <p:sldId id="457" r:id="rId13"/>
    <p:sldId id="444" r:id="rId14"/>
  </p:sldIdLst>
  <p:sldSz cx="12187238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428"/>
    <a:srgbClr val="6EA92D"/>
    <a:srgbClr val="A6CE39"/>
    <a:srgbClr val="D9872D"/>
    <a:srgbClr val="8C0679"/>
    <a:srgbClr val="0976BC"/>
    <a:srgbClr val="91CF4D"/>
    <a:srgbClr val="548123"/>
    <a:srgbClr val="9BB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7" autoAdjust="0"/>
    <p:restoredTop sz="89228" autoAdjust="0"/>
  </p:normalViewPr>
  <p:slideViewPr>
    <p:cSldViewPr>
      <p:cViewPr varScale="1">
        <p:scale>
          <a:sx n="74" d="100"/>
          <a:sy n="74" d="100"/>
        </p:scale>
        <p:origin x="558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235E7-BDCD-4428-A297-8346904DEF73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766DF-BFC0-479E-8F42-B28ADA4C3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34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50422-069A-412B-B763-F0789F4A2AD5}" type="datetimeFigureOut">
              <a:rPr lang="bg-BG" smtClean="0"/>
              <a:pPr/>
              <a:t>13.5.2016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E65A3-DB12-4190-A246-24E92A0FAE9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644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E65A3-DB12-4190-A246-24E92A0FAE9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796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E65A3-DB12-4190-A246-24E92A0FAE91}" type="slidenum">
              <a:rPr lang="bg-BG" smtClean="0"/>
              <a:pPr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365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E65A3-DB12-4190-A246-24E92A0FAE91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326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E65A3-DB12-4190-A246-24E92A0FAE91}" type="slidenum">
              <a:rPr lang="bg-BG" smtClean="0"/>
              <a:pPr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796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2451" y="347208"/>
            <a:ext cx="10782703" cy="930048"/>
          </a:xfrm>
          <a:prstGeom prst="rect">
            <a:avLst/>
          </a:prstGeom>
        </p:spPr>
        <p:txBody>
          <a:bodyPr/>
          <a:lstStyle>
            <a:lvl1pPr algn="l">
              <a:defRPr lang="en-US" sz="4800" b="1" kern="1200" dirty="0" smtClean="0">
                <a:solidFill>
                  <a:srgbClr val="FFD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8716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16955" y="188640"/>
            <a:ext cx="10945216" cy="792088"/>
          </a:xfrm>
          <a:prstGeom prst="rect">
            <a:avLst/>
          </a:prstGeom>
          <a:solidFill>
            <a:srgbClr val="09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32979" y="1268760"/>
            <a:ext cx="11665296" cy="4536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099493" y="159229"/>
            <a:ext cx="106908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Team</a:t>
            </a:r>
          </a:p>
          <a:p>
            <a:pPr algn="ctr"/>
            <a:r>
              <a:rPr lang="en-US" sz="2400" b="1" dirty="0" smtClean="0"/>
              <a:t>Titans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35172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16955" y="188640"/>
            <a:ext cx="10945216" cy="7920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32979" y="1268760"/>
            <a:ext cx="11665296" cy="4536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099493" y="159229"/>
            <a:ext cx="106908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Team</a:t>
            </a:r>
          </a:p>
          <a:p>
            <a:pPr algn="ctr"/>
            <a:r>
              <a:rPr lang="en-US" sz="2400" b="1" dirty="0" smtClean="0"/>
              <a:t>Titans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3436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16955" y="188640"/>
            <a:ext cx="10945216" cy="792088"/>
          </a:xfrm>
          <a:prstGeom prst="rect">
            <a:avLst/>
          </a:prstGeom>
          <a:solidFill>
            <a:srgbClr val="8C0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32979" y="1268760"/>
            <a:ext cx="11665296" cy="4536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1099493" y="159229"/>
            <a:ext cx="106908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Team</a:t>
            </a:r>
          </a:p>
          <a:p>
            <a:pPr algn="ctr"/>
            <a:r>
              <a:rPr lang="en-US" sz="2400" b="1" dirty="0" smtClean="0"/>
              <a:t>Titans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8190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405" y="1122363"/>
            <a:ext cx="9140429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405" y="3602038"/>
            <a:ext cx="914042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9"/>
            </a:lvl1pPr>
            <a:lvl2pPr marL="457017" indent="0" algn="ctr">
              <a:buNone/>
              <a:defRPr sz="1999"/>
            </a:lvl2pPr>
            <a:lvl3pPr marL="914034" indent="0" algn="ctr">
              <a:buNone/>
              <a:defRPr sz="1799"/>
            </a:lvl3pPr>
            <a:lvl4pPr marL="1371051" indent="0" algn="ctr">
              <a:buNone/>
              <a:defRPr sz="1599"/>
            </a:lvl4pPr>
            <a:lvl5pPr marL="1828068" indent="0" algn="ctr">
              <a:buNone/>
              <a:defRPr sz="1599"/>
            </a:lvl5pPr>
            <a:lvl6pPr marL="2285086" indent="0" algn="ctr">
              <a:buNone/>
              <a:defRPr sz="1599"/>
            </a:lvl6pPr>
            <a:lvl7pPr marL="2742103" indent="0" algn="ctr">
              <a:buNone/>
              <a:defRPr sz="1599"/>
            </a:lvl7pPr>
            <a:lvl8pPr marL="3199120" indent="0" algn="ctr">
              <a:buNone/>
              <a:defRPr sz="1599"/>
            </a:lvl8pPr>
            <a:lvl9pPr marL="3656137" indent="0" algn="ctr">
              <a:buNone/>
              <a:defRPr sz="1599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7872" y="6356351"/>
            <a:ext cx="2742129" cy="365125"/>
          </a:xfrm>
          <a:prstGeom prst="rect">
            <a:avLst/>
          </a:prstGeom>
        </p:spPr>
        <p:txBody>
          <a:bodyPr/>
          <a:lstStyle/>
          <a:p>
            <a:fld id="{30D15D01-7744-4370-8947-7B5315BB8CCF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023" y="6356351"/>
            <a:ext cx="41131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7237" y="6356351"/>
            <a:ext cx="2742129" cy="365125"/>
          </a:xfrm>
          <a:prstGeom prst="rect">
            <a:avLst/>
          </a:prstGeom>
        </p:spPr>
        <p:txBody>
          <a:bodyPr/>
          <a:lstStyle/>
          <a:p>
            <a:fld id="{BD61E2E3-7489-4935-8291-C4CAEE14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4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7872" y="6356351"/>
            <a:ext cx="2742129" cy="365125"/>
          </a:xfrm>
          <a:prstGeom prst="rect">
            <a:avLst/>
          </a:prstGeom>
        </p:spPr>
        <p:txBody>
          <a:bodyPr/>
          <a:lstStyle/>
          <a:p>
            <a:fld id="{228AB654-423E-4CC0-8D53-375C0B981328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023" y="6356351"/>
            <a:ext cx="41131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7237" y="6356351"/>
            <a:ext cx="2742129" cy="365125"/>
          </a:xfrm>
          <a:prstGeom prst="rect">
            <a:avLst/>
          </a:prstGeom>
        </p:spPr>
        <p:txBody>
          <a:bodyPr/>
          <a:lstStyle/>
          <a:p>
            <a:fld id="{353D8E11-A07D-489B-81C2-A02A7E947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8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873" y="365126"/>
            <a:ext cx="10511493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873" y="1825625"/>
            <a:ext cx="1051149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7872" y="6356351"/>
            <a:ext cx="2742129" cy="365125"/>
          </a:xfrm>
          <a:prstGeom prst="rect">
            <a:avLst/>
          </a:prstGeom>
        </p:spPr>
        <p:txBody>
          <a:bodyPr/>
          <a:lstStyle/>
          <a:p>
            <a:fld id="{4DECCEE8-5767-44C9-97A7-39AD681D26BD}" type="datetimeFigureOut">
              <a:rPr lang="en-GB" smtClean="0"/>
              <a:t>13/05/2016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023" y="6356351"/>
            <a:ext cx="4113193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7237" y="6356351"/>
            <a:ext cx="2742129" cy="365125"/>
          </a:xfrm>
          <a:prstGeom prst="rect">
            <a:avLst/>
          </a:prstGeom>
        </p:spPr>
        <p:txBody>
          <a:bodyPr/>
          <a:lstStyle/>
          <a:p>
            <a:fld id="{562022F6-E639-43DD-ABCC-39C6A55D9C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73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24" r:id="rId2"/>
    <p:sldLayoutId id="2147483725" r:id="rId3"/>
    <p:sldLayoutId id="2147483723" r:id="rId4"/>
    <p:sldLayoutId id="2147483726" r:id="rId5"/>
    <p:sldLayoutId id="2147483727" r:id="rId6"/>
    <p:sldLayoutId id="2147483728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88963" y="188640"/>
            <a:ext cx="8208963" cy="6429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Team Titans</a:t>
            </a:r>
            <a:endParaRPr lang="bg-BG" sz="4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242001" y="1484784"/>
            <a:ext cx="2248933" cy="3313422"/>
            <a:chOff x="8242001" y="1484784"/>
            <a:chExt cx="2248933" cy="3313422"/>
          </a:xfrm>
        </p:grpSpPr>
        <p:grpSp>
          <p:nvGrpSpPr>
            <p:cNvPr id="2" name="Group 1"/>
            <p:cNvGrpSpPr/>
            <p:nvPr/>
          </p:nvGrpSpPr>
          <p:grpSpPr>
            <a:xfrm>
              <a:off x="8242001" y="1484784"/>
              <a:ext cx="2248933" cy="3313422"/>
              <a:chOff x="3933379" y="970037"/>
              <a:chExt cx="3611563" cy="5321027"/>
            </a:xfrm>
          </p:grpSpPr>
          <p:pic>
            <p:nvPicPr>
              <p:cNvPr id="17" name="Rectangle 56324" descr="sl03_anim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3379" y="3371652"/>
                <a:ext cx="3611563" cy="2919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Rectangle 56326" descr="sl03_anim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4516" y="970037"/>
                <a:ext cx="3189287" cy="3752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9045947" y="1772816"/>
              <a:ext cx="79208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b="1" dirty="0" smtClean="0">
                  <a:solidFill>
                    <a:schemeClr val="bg1">
                      <a:lumMod val="65000"/>
                    </a:schemeClr>
                  </a:solidFill>
                </a:rPr>
                <a:t>Right Direction</a:t>
              </a:r>
              <a:endParaRPr lang="en-US" sz="2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037835" y="5229200"/>
            <a:ext cx="3312368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Digital Technology Towards Better Farming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038" y="2305323"/>
            <a:ext cx="46234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Segoe UI Light" pitchFamily="34" charset="0"/>
              </a:rPr>
              <a:t>Titans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Segoe UI Light" pitchFamily="34" charset="0"/>
              </a:rPr>
              <a:t>Srihar</a:t>
            </a:r>
            <a:r>
              <a:rPr lang="en-US" sz="2000" dirty="0" smtClean="0">
                <a:latin typeface="Segoe UI Light" pitchFamily="34" charset="0"/>
              </a:rPr>
              <a:t> </a:t>
            </a:r>
            <a:r>
              <a:rPr lang="en-US" sz="2000" dirty="0" err="1" smtClean="0">
                <a:latin typeface="Segoe UI Light" pitchFamily="34" charset="0"/>
              </a:rPr>
              <a:t>Kotela</a:t>
            </a:r>
            <a:endParaRPr lang="en-US" sz="2000" dirty="0" smtClean="0">
              <a:latin typeface="Segoe UI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Segoe UI Light" pitchFamily="34" charset="0"/>
              </a:rPr>
              <a:t>Thomas Falk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Segoe UI Light" pitchFamily="34" charset="0"/>
              </a:rPr>
              <a:t>Rama Reddy </a:t>
            </a:r>
            <a:r>
              <a:rPr lang="en-US" sz="2000" dirty="0" err="1" smtClean="0">
                <a:latin typeface="Segoe UI Light" pitchFamily="34" charset="0"/>
              </a:rPr>
              <a:t>Kovvuri</a:t>
            </a:r>
            <a:endParaRPr lang="en-US" sz="2000" dirty="0" smtClean="0">
              <a:latin typeface="Segoe UI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Segoe UI Light" pitchFamily="34" charset="0"/>
              </a:rPr>
              <a:t>Chandra </a:t>
            </a:r>
            <a:r>
              <a:rPr lang="en-US" sz="2000" dirty="0" err="1" smtClean="0">
                <a:latin typeface="Segoe UI Light" pitchFamily="34" charset="0"/>
              </a:rPr>
              <a:t>Sekhar</a:t>
            </a:r>
            <a:r>
              <a:rPr lang="en-US" sz="2000" dirty="0">
                <a:latin typeface="Segoe UI Light" pitchFamily="34" charset="0"/>
              </a:rPr>
              <a:t> </a:t>
            </a:r>
            <a:r>
              <a:rPr lang="en-US" sz="2000" dirty="0" smtClean="0">
                <a:latin typeface="Segoe UI Light" pitchFamily="34" charset="0"/>
              </a:rPr>
              <a:t>K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Segoe UI Light" pitchFamily="34" charset="0"/>
              </a:rPr>
              <a:t>Mukul</a:t>
            </a:r>
            <a:r>
              <a:rPr lang="en-US" sz="2000" dirty="0" smtClean="0">
                <a:latin typeface="Segoe UI Light" pitchFamily="34" charset="0"/>
              </a:rPr>
              <a:t> </a:t>
            </a:r>
            <a:r>
              <a:rPr lang="en-US" sz="2000" dirty="0" err="1" smtClean="0">
                <a:latin typeface="Segoe UI Light" pitchFamily="34" charset="0"/>
              </a:rPr>
              <a:t>Purohit</a:t>
            </a:r>
            <a:endParaRPr lang="en-US" sz="2000" dirty="0" smtClean="0">
              <a:latin typeface="Segoe UI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Segoe UI Light" pitchFamily="34" charset="0"/>
              </a:rPr>
              <a:t>Venkata</a:t>
            </a:r>
            <a:r>
              <a:rPr lang="en-US" sz="2000" dirty="0" smtClean="0">
                <a:latin typeface="Segoe UI Light" pitchFamily="34" charset="0"/>
              </a:rPr>
              <a:t> </a:t>
            </a:r>
            <a:r>
              <a:rPr lang="en-US" sz="2000" dirty="0" err="1" smtClean="0">
                <a:latin typeface="Segoe UI Light" pitchFamily="34" charset="0"/>
              </a:rPr>
              <a:t>Gurram</a:t>
            </a:r>
            <a:endParaRPr lang="en-US" sz="2000" dirty="0" smtClean="0">
              <a:latin typeface="Segoe UI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Segoe UI Light" pitchFamily="34" charset="0"/>
              </a:rPr>
              <a:t>Swapnil </a:t>
            </a:r>
            <a:r>
              <a:rPr lang="en-US" sz="2000" dirty="0" err="1" smtClean="0">
                <a:latin typeface="Segoe UI Light" pitchFamily="34" charset="0"/>
              </a:rPr>
              <a:t>Belapurkar</a:t>
            </a:r>
            <a:endParaRPr lang="en-US" sz="2000" dirty="0" smtClean="0">
              <a:latin typeface="Segoe UI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Segoe UI Light" pitchFamily="34" charset="0"/>
              </a:rPr>
              <a:t>Madhavi</a:t>
            </a:r>
            <a:r>
              <a:rPr lang="en-US" sz="2000" dirty="0" smtClean="0">
                <a:latin typeface="Segoe UI Light" pitchFamily="34" charset="0"/>
              </a:rPr>
              <a:t> C</a:t>
            </a:r>
            <a:endParaRPr lang="en-US" sz="20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88963" y="188640"/>
            <a:ext cx="8208963" cy="6429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Impact</a:t>
            </a:r>
            <a:endParaRPr lang="bg-BG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58" name="Picture 6" descr="slide02-swoosh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911" y="5129571"/>
            <a:ext cx="6615112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" descr="funnel insi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523" y="3389671"/>
            <a:ext cx="42672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9" descr="slide02-swoosh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61" y="2618146"/>
            <a:ext cx="62833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0" descr="split white yellow arro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73" y="3256321"/>
            <a:ext cx="34480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11" descr="curved arrow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00000" flipH="1">
            <a:off x="6058123" y="4761271"/>
            <a:ext cx="1219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2" descr="curved arrow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0000">
            <a:off x="4838923" y="4761271"/>
            <a:ext cx="1219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3" descr="funnel outsid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523" y="3640496"/>
            <a:ext cx="42672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2399316" y="5589240"/>
            <a:ext cx="4498347" cy="120032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rPr>
              <a:t>Sustainable Agriculture</a:t>
            </a:r>
          </a:p>
          <a:p>
            <a:pPr>
              <a:defRPr/>
            </a:pPr>
            <a:r>
              <a:rPr lang="en-US" sz="2400" b="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+mn-cs"/>
              </a:rPr>
              <a:t>Food Security</a:t>
            </a:r>
          </a:p>
          <a:p>
            <a:pPr>
              <a:defRPr/>
            </a:pPr>
            <a:r>
              <a:rPr lang="en-US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</a:rPr>
              <a:t>Combat climate change Impact</a:t>
            </a:r>
            <a:endParaRPr lang="en-US" sz="2400" b="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+mn-cs"/>
            </a:endParaRPr>
          </a:p>
        </p:txBody>
      </p:sp>
      <p:sp>
        <p:nvSpPr>
          <p:cNvPr id="67" name="Text Box 35"/>
          <p:cNvSpPr txBox="1">
            <a:spLocks noChangeArrowheads="1"/>
          </p:cNvSpPr>
          <p:nvPr/>
        </p:nvSpPr>
        <p:spPr bwMode="auto">
          <a:xfrm>
            <a:off x="7267874" y="5578188"/>
            <a:ext cx="4514377" cy="120032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 smtClean="0">
                <a:latin typeface="Arial" charset="0"/>
                <a:cs typeface="+mn-cs"/>
              </a:rPr>
              <a:t>Reduce Poverty</a:t>
            </a:r>
          </a:p>
          <a:p>
            <a:pPr>
              <a:defRPr/>
            </a:pPr>
            <a:r>
              <a:rPr lang="en-US" sz="2400" dirty="0" smtClean="0">
                <a:latin typeface="Arial" charset="0"/>
              </a:rPr>
              <a:t>Sustainable use of eco systems</a:t>
            </a:r>
          </a:p>
          <a:p>
            <a:pPr>
              <a:defRPr/>
            </a:pPr>
            <a:r>
              <a:rPr lang="en-US" sz="2400" b="0" dirty="0" smtClean="0">
                <a:latin typeface="Arial" charset="0"/>
              </a:rPr>
              <a:t>Inclusive Agriculture Education</a:t>
            </a:r>
            <a:endParaRPr lang="en-US" sz="2400" b="0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37835" y="1405726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 pitchFamily="34" charset="0"/>
              </a:rPr>
              <a:t>Strengthening Natural resource </a:t>
            </a:r>
            <a:r>
              <a:rPr lang="en-US" sz="1400" dirty="0" smtClean="0">
                <a:latin typeface="Segoe UI Light" pitchFamily="34" charset="0"/>
              </a:rPr>
              <a:t>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Segoe UI Light" pitchFamily="34" charset="0"/>
              </a:rPr>
              <a:t>Increased Value addition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Segoe UI Light" pitchFamily="34" charset="0"/>
              </a:rPr>
              <a:t>Sustainable agriculture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Segoe UI Light" pitchFamily="34" charset="0"/>
              </a:rPr>
              <a:t>Motivating Next Generation to take farming as Business </a:t>
            </a:r>
            <a:endParaRPr lang="en-US" sz="1400" dirty="0">
              <a:latin typeface="Segoe UI Light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36405" y="1380329"/>
            <a:ext cx="27741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Segoe UI Light" pitchFamily="34" charset="0"/>
              </a:rPr>
              <a:t>Diffusion and Increasing </a:t>
            </a:r>
            <a:r>
              <a:rPr lang="en-US" sz="1400" dirty="0">
                <a:latin typeface="Segoe UI Light" pitchFamily="34" charset="0"/>
              </a:rPr>
              <a:t>adoption rate of agriculture Technologies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Segoe UI Light" pitchFamily="34" charset="0"/>
              </a:rPr>
              <a:t>Adaptation strategies to </a:t>
            </a:r>
            <a:r>
              <a:rPr lang="en-US" sz="1400" dirty="0">
                <a:latin typeface="Segoe UI Light" pitchFamily="34" charset="0"/>
              </a:rPr>
              <a:t>Climate </a:t>
            </a:r>
            <a:r>
              <a:rPr lang="en-US" sz="1400" dirty="0" smtClean="0">
                <a:latin typeface="Segoe UI Light" pitchFamily="34" charset="0"/>
              </a:rPr>
              <a:t>Change</a:t>
            </a:r>
            <a:endParaRPr lang="en-US" sz="1400" dirty="0">
              <a:latin typeface="Segoe UI Light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5107" y="1488051"/>
            <a:ext cx="31647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 pitchFamily="34" charset="0"/>
              </a:rPr>
              <a:t>Farmers gain conceptual knowledge by simulation is less risky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Segoe UI Light" pitchFamily="34" charset="0"/>
              </a:rPr>
              <a:t>Get </a:t>
            </a:r>
            <a:r>
              <a:rPr lang="en-US" sz="1400" dirty="0">
                <a:latin typeface="Segoe UI Light" pitchFamily="34" charset="0"/>
              </a:rPr>
              <a:t>low cost advice on the specific </a:t>
            </a:r>
            <a:r>
              <a:rPr lang="en-US" sz="1400" dirty="0" smtClean="0">
                <a:latin typeface="Segoe UI Light" pitchFamily="34" charset="0"/>
              </a:rPr>
              <a:t>queries.</a:t>
            </a:r>
            <a:endParaRPr lang="en-US" sz="1400" dirty="0">
              <a:latin typeface="Segoe UI Ligh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 pitchFamily="34" charset="0"/>
              </a:rPr>
              <a:t>Better </a:t>
            </a:r>
            <a:r>
              <a:rPr lang="en-US" sz="1400" dirty="0" smtClean="0">
                <a:latin typeface="Segoe UI Light" pitchFamily="34" charset="0"/>
              </a:rPr>
              <a:t>planning of </a:t>
            </a:r>
            <a:r>
              <a:rPr lang="en-US" sz="1400" dirty="0">
                <a:latin typeface="Segoe UI Light" pitchFamily="34" charset="0"/>
              </a:rPr>
              <a:t>Farm activities</a:t>
            </a:r>
            <a:endParaRPr lang="en-IN" sz="14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2" grpId="0"/>
      <p:bldP spid="71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41263" y="189132"/>
            <a:ext cx="10676891" cy="1008112"/>
          </a:xfrm>
          <a:prstGeom prst="rect">
            <a:avLst/>
          </a:prstGeom>
          <a:solidFill>
            <a:srgbClr val="6EA92D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    </a:t>
            </a:r>
            <a:endParaRPr lang="bg-BG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32979" y="337790"/>
            <a:ext cx="9799549" cy="6429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Revenue Model</a:t>
            </a:r>
            <a:endParaRPr lang="bg-BG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9003" y="1628798"/>
            <a:ext cx="11377265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From Farmer Producer Organizations, Primary Agriculture Coops, </a:t>
            </a:r>
            <a:r>
              <a:rPr lang="en-US" sz="2000" dirty="0" err="1"/>
              <a:t>Agri</a:t>
            </a:r>
            <a:r>
              <a:rPr lang="en-US" sz="2000" dirty="0"/>
              <a:t> Business Schools,  Corporates Houses in Agriculture, , Fertilizer, Seed and Pesticide Companies, Rural Banks in the form of extensive services, Advertisements revenue, </a:t>
            </a:r>
            <a:r>
              <a:rPr lang="en-US" sz="2000" dirty="0" err="1"/>
              <a:t>Agri</a:t>
            </a:r>
            <a:r>
              <a:rPr lang="en-US" sz="2000" dirty="0"/>
              <a:t> extension Networks – Govt. </a:t>
            </a:r>
            <a:r>
              <a:rPr lang="en-US" sz="2000" dirty="0" smtClean="0"/>
              <a:t>Departments</a:t>
            </a:r>
            <a:r>
              <a:rPr lang="en-US" sz="2000" dirty="0"/>
              <a:t>, </a:t>
            </a:r>
            <a:r>
              <a:rPr lang="en-US" sz="2000" dirty="0" smtClean="0"/>
              <a:t>Cooperatives</a:t>
            </a:r>
            <a:r>
              <a:rPr lang="en-US" sz="2000" dirty="0"/>
              <a:t>, Foundations, Support from CSR funded projects, Agricultural Marketing Boards.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Segoe UI Light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81051" y="4329280"/>
            <a:ext cx="2448272" cy="1620000"/>
            <a:chOff x="837035" y="3858559"/>
            <a:chExt cx="2448272" cy="1620000"/>
          </a:xfrm>
        </p:grpSpPr>
        <p:sp>
          <p:nvSpPr>
            <p:cNvPr id="8" name="Rectangle 7"/>
            <p:cNvSpPr/>
            <p:nvPr/>
          </p:nvSpPr>
          <p:spPr>
            <a:xfrm>
              <a:off x="1251171" y="3858559"/>
              <a:ext cx="1620000" cy="16200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41092" y="4075151"/>
              <a:ext cx="153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2000</a:t>
              </a:r>
              <a:r>
                <a:rPr lang="en-US" sz="48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+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7035" y="4922004"/>
              <a:ext cx="2448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FPO’s</a:t>
              </a:r>
              <a:endParaRPr lang="bg-BG" sz="28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82025" y="4324721"/>
            <a:ext cx="1886429" cy="1620000"/>
            <a:chOff x="6741691" y="3862165"/>
            <a:chExt cx="1886429" cy="1620000"/>
          </a:xfrm>
        </p:grpSpPr>
        <p:sp>
          <p:nvSpPr>
            <p:cNvPr id="14" name="Rectangle 13"/>
            <p:cNvSpPr/>
            <p:nvPr/>
          </p:nvSpPr>
          <p:spPr>
            <a:xfrm>
              <a:off x="6871846" y="3862165"/>
              <a:ext cx="1620000" cy="162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29722" y="4101126"/>
              <a:ext cx="1304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25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41691" y="4906148"/>
              <a:ext cx="18864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Mktg</a:t>
              </a:r>
              <a:r>
                <a:rPr lang="en-US" sz="24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 Boards</a:t>
              </a:r>
              <a:endParaRPr lang="bg-BG" sz="24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44271" y="4324721"/>
            <a:ext cx="1647799" cy="1620000"/>
            <a:chOff x="4902199" y="3850814"/>
            <a:chExt cx="1647799" cy="1620000"/>
          </a:xfrm>
        </p:grpSpPr>
        <p:sp>
          <p:nvSpPr>
            <p:cNvPr id="18" name="Rectangle 17"/>
            <p:cNvSpPr/>
            <p:nvPr/>
          </p:nvSpPr>
          <p:spPr>
            <a:xfrm>
              <a:off x="4929998" y="3850814"/>
              <a:ext cx="1620000" cy="16200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4243" y="4101126"/>
              <a:ext cx="1612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50000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02199" y="4922004"/>
              <a:ext cx="1647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Rural Banks</a:t>
              </a:r>
              <a:endParaRPr lang="bg-BG" sz="20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18575" y="4325159"/>
            <a:ext cx="1633938" cy="1620000"/>
            <a:chOff x="3048192" y="3862165"/>
            <a:chExt cx="1633938" cy="1620000"/>
          </a:xfrm>
        </p:grpSpPr>
        <p:sp>
          <p:nvSpPr>
            <p:cNvPr id="22" name="Rectangle 21"/>
            <p:cNvSpPr/>
            <p:nvPr/>
          </p:nvSpPr>
          <p:spPr>
            <a:xfrm>
              <a:off x="3062130" y="3862165"/>
              <a:ext cx="1620000" cy="1620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86932" y="4095423"/>
              <a:ext cx="1390929" cy="58477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1 Lakh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48192" y="4928152"/>
              <a:ext cx="1633937" cy="523220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PACS</a:t>
              </a:r>
              <a:endParaRPr lang="bg-BG" sz="28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140201" y="4321671"/>
            <a:ext cx="1849962" cy="1620000"/>
            <a:chOff x="3048192" y="3862165"/>
            <a:chExt cx="1633938" cy="1620000"/>
          </a:xfrm>
        </p:grpSpPr>
        <p:sp>
          <p:nvSpPr>
            <p:cNvPr id="26" name="Rectangle 25"/>
            <p:cNvSpPr/>
            <p:nvPr/>
          </p:nvSpPr>
          <p:spPr>
            <a:xfrm>
              <a:off x="3062130" y="3862165"/>
              <a:ext cx="1620000" cy="1620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87150" y="4095423"/>
              <a:ext cx="1422972" cy="58477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200+</a:t>
              </a:r>
              <a:endParaRPr lang="en-US" sz="6600" dirty="0" smtClean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48192" y="4928152"/>
              <a:ext cx="1633937" cy="523220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Corporates</a:t>
              </a:r>
              <a:endParaRPr lang="bg-BG" sz="28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990163" y="260648"/>
            <a:ext cx="106908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Team</a:t>
            </a:r>
          </a:p>
          <a:p>
            <a:pPr algn="ctr"/>
            <a:r>
              <a:rPr lang="en-US" sz="2400" b="1" dirty="0" smtClean="0"/>
              <a:t>Titans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4757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Proposed Technology Stack</a:t>
            </a:r>
            <a:endParaRPr lang="en-GB" dirty="0"/>
          </a:p>
        </p:txBody>
      </p:sp>
      <p:pic>
        <p:nvPicPr>
          <p:cNvPr id="1026" name="Picture 2" descr="https://aiswww.blob.core.windows.net/media/Default/images/Cloud-Azur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67" y="2637304"/>
            <a:ext cx="2272144" cy="113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58" y="2637304"/>
            <a:ext cx="1261414" cy="1013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015" y="2637302"/>
            <a:ext cx="2503506" cy="76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765" y="2816683"/>
            <a:ext cx="1816090" cy="583351"/>
          </a:xfrm>
          <a:prstGeom prst="rect">
            <a:avLst/>
          </a:prstGeom>
        </p:spPr>
      </p:pic>
      <p:sp>
        <p:nvSpPr>
          <p:cNvPr id="4" name="AutoShape 4" descr="Image result for android"/>
          <p:cNvSpPr>
            <a:spLocks noChangeAspect="1" noChangeArrowheads="1"/>
          </p:cNvSpPr>
          <p:nvPr/>
        </p:nvSpPr>
        <p:spPr bwMode="auto">
          <a:xfrm>
            <a:off x="155514" y="-143067"/>
            <a:ext cx="304681" cy="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pic>
        <p:nvPicPr>
          <p:cNvPr id="1032" name="Picture 8" descr="https://image.freepik.com/free-vector/android-boot-logo_63463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01" y="4024931"/>
            <a:ext cx="1388765" cy="138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cliparts.co/cliparts/BTg/rod/BTgrodpy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93" y="4087691"/>
            <a:ext cx="2071883" cy="132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bs.twimg.com/profile_images/571398080688181248/57UKydQ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19" y="3773377"/>
            <a:ext cx="1432124" cy="14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232201" y="-21530"/>
            <a:ext cx="6748872" cy="6879530"/>
            <a:chOff x="-232201" y="-21530"/>
            <a:chExt cx="6748872" cy="6879530"/>
          </a:xfrm>
        </p:grpSpPr>
        <p:grpSp>
          <p:nvGrpSpPr>
            <p:cNvPr id="17" name="Group 16"/>
            <p:cNvGrpSpPr/>
            <p:nvPr/>
          </p:nvGrpSpPr>
          <p:grpSpPr>
            <a:xfrm>
              <a:off x="0" y="-21530"/>
              <a:ext cx="6516671" cy="6879530"/>
              <a:chOff x="-1368152" y="-21530"/>
              <a:chExt cx="6516671" cy="6879530"/>
            </a:xfrm>
          </p:grpSpPr>
          <p:sp>
            <p:nvSpPr>
              <p:cNvPr id="20" name="Title 1"/>
              <p:cNvSpPr txBox="1">
                <a:spLocks/>
              </p:cNvSpPr>
              <p:nvPr>
                <p:custDataLst>
                  <p:tags r:id="rId1"/>
                </p:custDataLst>
              </p:nvPr>
            </p:nvSpPr>
            <p:spPr>
              <a:xfrm>
                <a:off x="-1368152" y="-21530"/>
                <a:ext cx="6093619" cy="6879530"/>
              </a:xfrm>
              <a:prstGeom prst="rect">
                <a:avLst/>
              </a:prstGeom>
              <a:solidFill>
                <a:srgbClr val="0976BC"/>
              </a:solidFill>
            </p:spPr>
            <p:txBody>
              <a:bodyPr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3600" dirty="0" smtClean="0">
                    <a:solidFill>
                      <a:srgbClr val="0976B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 Light" panose="020B0502040204020203" pitchFamily="34" charset="0"/>
                  </a:rPr>
                  <a:t>    </a:t>
                </a:r>
                <a:endParaRPr lang="bg-BG" sz="3600" dirty="0">
                  <a:solidFill>
                    <a:srgbClr val="0976B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anose="020B0502040204020203" pitchFamily="3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4319564" y="3069553"/>
                <a:ext cx="811809" cy="81180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solidFill>
                    <a:srgbClr val="0976BC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black">
              <a:xfrm>
                <a:off x="4302416" y="3050687"/>
                <a:ext cx="846103" cy="849542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rgbClr val="0976B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976BC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38253" y="2694960"/>
              <a:ext cx="44979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Questions</a:t>
              </a:r>
              <a:endParaRPr lang="bg-BG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232201" y="2132856"/>
              <a:ext cx="2298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8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bg-BG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245747" y="2694960"/>
            <a:ext cx="4497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976B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  <a:endParaRPr lang="bg-BG" sz="8000" dirty="0">
              <a:solidFill>
                <a:srgbClr val="0976B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c 11"/>
          <p:cNvSpPr/>
          <p:nvPr/>
        </p:nvSpPr>
        <p:spPr>
          <a:xfrm>
            <a:off x="1773140" y="2048284"/>
            <a:ext cx="9361039" cy="3662676"/>
          </a:xfrm>
          <a:prstGeom prst="arc">
            <a:avLst>
              <a:gd name="adj1" fmla="val 8235145"/>
              <a:gd name="adj2" fmla="val 36782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1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381" y="-27384"/>
            <a:ext cx="12182477" cy="392852"/>
          </a:xfrm>
          <a:prstGeom prst="rect">
            <a:avLst/>
          </a:prstGeom>
          <a:solidFill>
            <a:srgbClr val="A6CE39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99" dirty="0">
                <a:solidFill>
                  <a:srgbClr val="6194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    </a:t>
            </a:r>
            <a:endParaRPr lang="bg-BG" sz="3599" dirty="0">
              <a:solidFill>
                <a:srgbClr val="6194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2600" y="599366"/>
            <a:ext cx="4126527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>
                <a:latin typeface="Segoe UI Light" pitchFamily="34" charset="0"/>
              </a:rPr>
              <a:t>Indian Farmer Challenges</a:t>
            </a:r>
            <a:endParaRPr lang="en-US" sz="1599" b="1" dirty="0">
              <a:latin typeface="Segoe UI Light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36" y="3809634"/>
            <a:ext cx="2731566" cy="245253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629122" y="2048283"/>
            <a:ext cx="3148047" cy="10293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/>
              <a:t>Lack </a:t>
            </a:r>
            <a:r>
              <a:rPr lang="en-US" sz="1600" dirty="0"/>
              <a:t>of knowledge </a:t>
            </a:r>
            <a:r>
              <a:rPr lang="en-US" sz="1600" dirty="0" smtClean="0"/>
              <a:t>on Technologies</a:t>
            </a:r>
            <a:r>
              <a:rPr lang="en-US" sz="1600" dirty="0" smtClean="0"/>
              <a:t>, Markets and </a:t>
            </a:r>
            <a:r>
              <a:rPr lang="en-US" sz="1600" dirty="0"/>
              <a:t>system dynamics</a:t>
            </a:r>
          </a:p>
        </p:txBody>
      </p:sp>
      <p:sp>
        <p:nvSpPr>
          <p:cNvPr id="29" name="Oval 28"/>
          <p:cNvSpPr/>
          <p:nvPr/>
        </p:nvSpPr>
        <p:spPr>
          <a:xfrm>
            <a:off x="5208808" y="1504899"/>
            <a:ext cx="2088232" cy="10290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 dirty="0"/>
              <a:t>Access to Agriculture Info</a:t>
            </a:r>
            <a:endParaRPr lang="en-US" sz="1799" dirty="0"/>
          </a:p>
        </p:txBody>
      </p:sp>
      <p:sp>
        <p:nvSpPr>
          <p:cNvPr id="33" name="Oval 32"/>
          <p:cNvSpPr/>
          <p:nvPr/>
        </p:nvSpPr>
        <p:spPr>
          <a:xfrm>
            <a:off x="8109843" y="1700809"/>
            <a:ext cx="2345278" cy="11337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 dirty="0" smtClean="0"/>
              <a:t>Lack Adaptability to Risks and </a:t>
            </a:r>
            <a:r>
              <a:rPr lang="en-US" sz="1399" dirty="0" smtClean="0"/>
              <a:t> Vulnerability climate </a:t>
            </a:r>
            <a:r>
              <a:rPr lang="en-US" sz="1399" dirty="0"/>
              <a:t>change</a:t>
            </a:r>
            <a:endParaRPr lang="en-US" sz="1799" dirty="0"/>
          </a:p>
        </p:txBody>
      </p:sp>
      <p:sp>
        <p:nvSpPr>
          <p:cNvPr id="35" name="Oval 34"/>
          <p:cNvSpPr/>
          <p:nvPr/>
        </p:nvSpPr>
        <p:spPr>
          <a:xfrm>
            <a:off x="748708" y="3600835"/>
            <a:ext cx="2592288" cy="10274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 dirty="0"/>
              <a:t>Awareness on Govt. </a:t>
            </a:r>
            <a:r>
              <a:rPr lang="en-US" sz="1399" dirty="0" smtClean="0"/>
              <a:t>Schemes , Value adding Mechanization and Insurance Options</a:t>
            </a:r>
            <a:endParaRPr lang="en-US" sz="1799" dirty="0"/>
          </a:p>
        </p:txBody>
      </p:sp>
      <p:sp>
        <p:nvSpPr>
          <p:cNvPr id="36" name="Oval 35"/>
          <p:cNvSpPr/>
          <p:nvPr/>
        </p:nvSpPr>
        <p:spPr>
          <a:xfrm>
            <a:off x="9965182" y="3240065"/>
            <a:ext cx="1956824" cy="6951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 dirty="0"/>
              <a:t>Poor </a:t>
            </a:r>
            <a:r>
              <a:rPr lang="en-US" sz="1399" dirty="0" smtClean="0"/>
              <a:t>monetization </a:t>
            </a:r>
            <a:r>
              <a:rPr lang="en-US" sz="1399" dirty="0"/>
              <a:t>of farm produce</a:t>
            </a:r>
            <a:endParaRPr lang="en-US" sz="1799" dirty="0"/>
          </a:p>
        </p:txBody>
      </p:sp>
      <p:sp>
        <p:nvSpPr>
          <p:cNvPr id="13" name="Oval 12"/>
          <p:cNvSpPr/>
          <p:nvPr/>
        </p:nvSpPr>
        <p:spPr>
          <a:xfrm>
            <a:off x="7601701" y="5035902"/>
            <a:ext cx="1956824" cy="84320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 dirty="0" smtClean="0"/>
              <a:t>Unsustainable use of Natural </a:t>
            </a:r>
            <a:r>
              <a:rPr lang="en-US" sz="1399" dirty="0"/>
              <a:t>Resources</a:t>
            </a:r>
            <a:endParaRPr lang="en-US" sz="1799" dirty="0"/>
          </a:p>
        </p:txBody>
      </p:sp>
      <p:sp>
        <p:nvSpPr>
          <p:cNvPr id="14" name="Oval 13"/>
          <p:cNvSpPr/>
          <p:nvPr/>
        </p:nvSpPr>
        <p:spPr>
          <a:xfrm>
            <a:off x="2506214" y="4943784"/>
            <a:ext cx="1956824" cy="6951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 dirty="0" smtClean="0"/>
              <a:t>Risk Management</a:t>
            </a:r>
            <a:endParaRPr lang="en-US" sz="1799" dirty="0"/>
          </a:p>
        </p:txBody>
      </p:sp>
      <p:sp>
        <p:nvSpPr>
          <p:cNvPr id="15" name="Oval 14"/>
          <p:cNvSpPr/>
          <p:nvPr/>
        </p:nvSpPr>
        <p:spPr>
          <a:xfrm>
            <a:off x="9934472" y="4460556"/>
            <a:ext cx="1956824" cy="6951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99" dirty="0" smtClean="0"/>
              <a:t>Low Productivity</a:t>
            </a:r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181028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29" grpId="0" animBg="1"/>
      <p:bldP spid="33" grpId="0" animBg="1"/>
      <p:bldP spid="35" grpId="0" animBg="1"/>
      <p:bldP spid="36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88963" y="188640"/>
            <a:ext cx="8208963" cy="6429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Segoe UI Light" panose="020B0502040204020203" pitchFamily="34" charset="0"/>
              </a:rPr>
              <a:t>Krushak</a:t>
            </a:r>
            <a:r>
              <a:rPr lang="en-US" sz="4000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Segoe UI Light" panose="020B0502040204020203" pitchFamily="34" charset="0"/>
              </a:rPr>
              <a:t>Nirdeshak</a:t>
            </a:r>
            <a:endParaRPr lang="bg-BG" sz="4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704" y="1274855"/>
            <a:ext cx="11351076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Spatially explicit Multi Player Simulation game based on inter linked Multiple System Models and Real &amp; Generated data.</a:t>
            </a:r>
          </a:p>
        </p:txBody>
      </p:sp>
      <p:pic>
        <p:nvPicPr>
          <p:cNvPr id="1026" name="Picture 2" descr="http://4.bp.blogspot.com/-zvYm8l6CMYo/U19HKujixcI/AAAAAAAALfw/261MhUEm-HU/s1600/Farmer5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571" y="3871956"/>
            <a:ext cx="1099722" cy="16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flipH="1">
            <a:off x="3965782" y="2191791"/>
            <a:ext cx="3832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u="sng" dirty="0" smtClean="0"/>
              <a:t>Multi </a:t>
            </a:r>
            <a:r>
              <a:rPr lang="en-US" sz="1600" b="1" u="sng" dirty="0"/>
              <a:t>Player Social Collaboration tool </a:t>
            </a:r>
          </a:p>
        </p:txBody>
      </p:sp>
      <p:pic>
        <p:nvPicPr>
          <p:cNvPr id="16" name="Picture 4" descr="http://image.slidesharecdn.com/ifpri-csisa-informationandcommunicationstechnologyforcropweatherandmarketadvisoryservices-krishnakum-140610015258-phpapp02/95/ifpri-csisa-information-and-communications-technology-for-crop-weather-and-market-advisory-services-krishnakumar-6-638.jpg?cb=140236592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8" t="75546" r="43123" b="1290"/>
          <a:stretch/>
        </p:blipFill>
        <p:spPr bwMode="auto">
          <a:xfrm>
            <a:off x="5481869" y="2577470"/>
            <a:ext cx="1296144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64110" y="3659260"/>
            <a:ext cx="2506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Pest and Disease Management </a:t>
            </a:r>
            <a:endParaRPr lang="en-US" sz="1400" b="1" dirty="0"/>
          </a:p>
        </p:txBody>
      </p:sp>
      <p:sp>
        <p:nvSpPr>
          <p:cNvPr id="18" name="Rectangle 17"/>
          <p:cNvSpPr/>
          <p:nvPr/>
        </p:nvSpPr>
        <p:spPr>
          <a:xfrm>
            <a:off x="5274220" y="3405703"/>
            <a:ext cx="1874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Crop Advisory Services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78" y="2636408"/>
            <a:ext cx="927304" cy="9231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529" y="2509562"/>
            <a:ext cx="1237479" cy="123747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40124" y="3871956"/>
            <a:ext cx="1258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Crop Selection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385" y="4085412"/>
            <a:ext cx="927304" cy="9231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135" y="4297908"/>
            <a:ext cx="778500" cy="778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244" y="4005064"/>
            <a:ext cx="677768" cy="67776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349203" y="5013176"/>
            <a:ext cx="27945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Surprise Elements </a:t>
            </a:r>
          </a:p>
          <a:p>
            <a:r>
              <a:rPr lang="en-US" sz="1400" dirty="0"/>
              <a:t>(Adverse Weather, Climate Control, </a:t>
            </a:r>
            <a:endParaRPr lang="en-US" sz="1400" dirty="0" smtClean="0"/>
          </a:p>
          <a:p>
            <a:pPr algn="ctr"/>
            <a:r>
              <a:rPr lang="en-US" sz="1400" dirty="0" smtClean="0"/>
              <a:t>Pest </a:t>
            </a:r>
            <a:r>
              <a:rPr lang="en-US" sz="1400" dirty="0"/>
              <a:t>and Disease)</a:t>
            </a:r>
            <a:endParaRPr lang="en-US" sz="1400" b="1" dirty="0"/>
          </a:p>
        </p:txBody>
      </p:sp>
      <p:pic>
        <p:nvPicPr>
          <p:cNvPr id="1032" name="Picture 8" descr="http://previews.123rf.com/images/ppbig/ppbig1409/ppbig140900140/31412214-agriculture-icons-Stock-Vector-agricultur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7852" y="4382830"/>
            <a:ext cx="829628" cy="82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768875" y="5309910"/>
            <a:ext cx="1703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Farm Mechanization</a:t>
            </a:r>
            <a:endParaRPr lang="en-US" sz="14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0229" y="5654194"/>
            <a:ext cx="605788" cy="6289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98242" y="6384555"/>
            <a:ext cx="26327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Cooperation of water management</a:t>
            </a:r>
          </a:p>
        </p:txBody>
      </p:sp>
      <p:sp>
        <p:nvSpPr>
          <p:cNvPr id="27" name="AutoShape 10" descr="Image result for market info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2598" y="5757237"/>
            <a:ext cx="655315" cy="65531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75584" y="6453183"/>
            <a:ext cx="8787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b="1" dirty="0">
                <a:solidFill>
                  <a:prstClr val="black"/>
                </a:solidFill>
              </a:rPr>
              <a:t>Market Info</a:t>
            </a:r>
          </a:p>
        </p:txBody>
      </p:sp>
    </p:spTree>
    <p:extLst>
      <p:ext uri="{BB962C8B-B14F-4D97-AF65-F5344CB8AC3E}">
        <p14:creationId xmlns:p14="http://schemas.microsoft.com/office/powerpoint/2010/main" val="327838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18" grpId="0"/>
      <p:bldP spid="14" grpId="0"/>
      <p:bldP spid="26" grpId="0"/>
      <p:bldP spid="28" grpId="0"/>
      <p:bldP spid="24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3998628" y="2853349"/>
            <a:ext cx="2984081" cy="2110363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dirty="0">
                <a:solidFill>
                  <a:srgbClr val="00B0F0"/>
                </a:solidFill>
              </a:rPr>
              <a:t>Azure Service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523757" y="243292"/>
            <a:ext cx="1877370" cy="9140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Topographical data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8728213" y="794406"/>
            <a:ext cx="1877370" cy="9140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Weather data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8728213" y="2310373"/>
            <a:ext cx="1877370" cy="9140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Soil and Crop pattern data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8728213" y="3826340"/>
            <a:ext cx="1877371" cy="9140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Seed, Fertilizer, Pesticide data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8728213" y="5342306"/>
            <a:ext cx="1877370" cy="9140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Farm Equipment data</a:t>
            </a:r>
          </a:p>
        </p:txBody>
      </p:sp>
      <p:sp>
        <p:nvSpPr>
          <p:cNvPr id="11" name="Round Diagonal Corner Rectangle 10"/>
          <p:cNvSpPr/>
          <p:nvPr/>
        </p:nvSpPr>
        <p:spPr>
          <a:xfrm>
            <a:off x="6523757" y="5755457"/>
            <a:ext cx="1760876" cy="9140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Marketplace data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4259649" y="2265914"/>
            <a:ext cx="378734" cy="766244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2" idx="3"/>
            <a:endCxn id="6" idx="1"/>
          </p:cNvCxnSpPr>
          <p:nvPr/>
        </p:nvCxnSpPr>
        <p:spPr>
          <a:xfrm flipV="1">
            <a:off x="5490669" y="1157335"/>
            <a:ext cx="1971773" cy="181667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endCxn id="7" idx="2"/>
          </p:cNvCxnSpPr>
          <p:nvPr/>
        </p:nvCxnSpPr>
        <p:spPr>
          <a:xfrm flipV="1">
            <a:off x="6523757" y="1251428"/>
            <a:ext cx="2204456" cy="1755573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2" idx="2"/>
            <a:endCxn id="8" idx="2"/>
          </p:cNvCxnSpPr>
          <p:nvPr/>
        </p:nvCxnSpPr>
        <p:spPr>
          <a:xfrm flipV="1">
            <a:off x="6980221" y="2767395"/>
            <a:ext cx="1747991" cy="114113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2" idx="2"/>
          </p:cNvCxnSpPr>
          <p:nvPr/>
        </p:nvCxnSpPr>
        <p:spPr>
          <a:xfrm>
            <a:off x="6980221" y="3908531"/>
            <a:ext cx="1747991" cy="41598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2" idx="1"/>
            <a:endCxn id="10" idx="2"/>
          </p:cNvCxnSpPr>
          <p:nvPr/>
        </p:nvCxnSpPr>
        <p:spPr>
          <a:xfrm>
            <a:off x="5490669" y="4961465"/>
            <a:ext cx="3237544" cy="837863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2" idx="1"/>
            <a:endCxn id="11" idx="3"/>
          </p:cNvCxnSpPr>
          <p:nvPr/>
        </p:nvCxnSpPr>
        <p:spPr>
          <a:xfrm>
            <a:off x="5490669" y="4961465"/>
            <a:ext cx="1913526" cy="79399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709" y="6340667"/>
            <a:ext cx="512418" cy="45702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714" y="2996917"/>
            <a:ext cx="1033933" cy="33211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888" y="1426341"/>
            <a:ext cx="1072587" cy="32678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54" y="858502"/>
            <a:ext cx="451718" cy="3629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6832" y="4431575"/>
            <a:ext cx="914643" cy="331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639" y="6008742"/>
            <a:ext cx="869836" cy="3310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7"/>
          <a:srcRect t="24746"/>
          <a:stretch/>
        </p:blipFill>
        <p:spPr>
          <a:xfrm>
            <a:off x="134218" y="1805775"/>
            <a:ext cx="1327034" cy="1009196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cxnSpLocks/>
            <a:stCxn id="69" idx="3"/>
          </p:cNvCxnSpPr>
          <p:nvPr/>
        </p:nvCxnSpPr>
        <p:spPr>
          <a:xfrm>
            <a:off x="1461252" y="2310373"/>
            <a:ext cx="378734" cy="2954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82" y="1535748"/>
            <a:ext cx="2432967" cy="1367985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165560" y="1197289"/>
            <a:ext cx="1792867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99" dirty="0">
                <a:solidFill>
                  <a:srgbClr val="00B0F0"/>
                </a:solidFill>
              </a:rPr>
              <a:t>Simulation Game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/>
          <a:srcRect l="21214" t="30870" r="30680" b="21067"/>
          <a:stretch/>
        </p:blipFill>
        <p:spPr>
          <a:xfrm>
            <a:off x="1774527" y="1535749"/>
            <a:ext cx="2485122" cy="13959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918155" y="159229"/>
            <a:ext cx="106908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Team</a:t>
            </a:r>
          </a:p>
          <a:p>
            <a:pPr algn="ctr"/>
            <a:r>
              <a:rPr lang="en-US" sz="2400" b="1" dirty="0" smtClean="0"/>
              <a:t>Titans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968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3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9323" y="332656"/>
            <a:ext cx="3096344" cy="13681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Hi I Am Linda,</a:t>
            </a:r>
          </a:p>
          <a:p>
            <a:r>
              <a:rPr lang="en-US" dirty="0" smtClean="0"/>
              <a:t>Welcome to the Farm Simulator Tool.  I will be guiding you through out the….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4653459" y="5721492"/>
            <a:ext cx="1872208" cy="576064"/>
          </a:xfrm>
          <a:prstGeom prst="wedgeRectCallout">
            <a:avLst/>
          </a:prstGeom>
          <a:solidFill>
            <a:schemeClr val="accent1">
              <a:alpha val="51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Crop Advisory</a:t>
            </a:r>
            <a:endParaRPr lang="en-US" dirty="0"/>
          </a:p>
        </p:txBody>
      </p:sp>
      <p:sp>
        <p:nvSpPr>
          <p:cNvPr id="8" name="Wave 7"/>
          <p:cNvSpPr/>
          <p:nvPr/>
        </p:nvSpPr>
        <p:spPr>
          <a:xfrm>
            <a:off x="9189963" y="0"/>
            <a:ext cx="2808312" cy="548680"/>
          </a:xfrm>
          <a:prstGeom prst="wav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Stage: Land Preparation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17755" y="6009524"/>
            <a:ext cx="1008112" cy="576064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You need to insure you crop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70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/>
          <a:stretch/>
        </p:blipFill>
        <p:spPr>
          <a:xfrm>
            <a:off x="0" y="-27384"/>
            <a:ext cx="12187238" cy="688538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21846" y="332656"/>
            <a:ext cx="11290360" cy="6138693"/>
          </a:xfrm>
          <a:prstGeom prst="roundRect">
            <a:avLst>
              <a:gd name="adj" fmla="val 3509"/>
            </a:avLst>
          </a:prstGeom>
          <a:solidFill>
            <a:srgbClr val="FFC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531" t="8247" b="7485"/>
          <a:stretch/>
        </p:blipFill>
        <p:spPr>
          <a:xfrm>
            <a:off x="617945" y="613749"/>
            <a:ext cx="3746288" cy="2935236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923901" y="1285836"/>
            <a:ext cx="704827" cy="598744"/>
          </a:xfrm>
          <a:custGeom>
            <a:avLst/>
            <a:gdLst>
              <a:gd name="connsiteX0" fmla="*/ 90362 w 705102"/>
              <a:gd name="connsiteY0" fmla="*/ 139019 h 598978"/>
              <a:gd name="connsiteX1" fmla="*/ 657033 w 705102"/>
              <a:gd name="connsiteY1" fmla="*/ 23109 h 598978"/>
              <a:gd name="connsiteX2" fmla="*/ 605517 w 705102"/>
              <a:gd name="connsiteY2" fmla="*/ 564022 h 598978"/>
              <a:gd name="connsiteX3" fmla="*/ 51726 w 705102"/>
              <a:gd name="connsiteY3" fmla="*/ 499627 h 598978"/>
              <a:gd name="connsiteX4" fmla="*/ 90362 w 705102"/>
              <a:gd name="connsiteY4" fmla="*/ 139019 h 59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102" h="598978">
                <a:moveTo>
                  <a:pt x="90362" y="139019"/>
                </a:moveTo>
                <a:cubicBezTo>
                  <a:pt x="191246" y="59599"/>
                  <a:pt x="571174" y="-47725"/>
                  <a:pt x="657033" y="23109"/>
                </a:cubicBezTo>
                <a:cubicBezTo>
                  <a:pt x="742892" y="93943"/>
                  <a:pt x="706401" y="484602"/>
                  <a:pt x="605517" y="564022"/>
                </a:cubicBezTo>
                <a:cubicBezTo>
                  <a:pt x="504633" y="643442"/>
                  <a:pt x="135439" y="572607"/>
                  <a:pt x="51726" y="499627"/>
                </a:cubicBezTo>
                <a:cubicBezTo>
                  <a:pt x="-31987" y="426647"/>
                  <a:pt x="-10522" y="218439"/>
                  <a:pt x="90362" y="139019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7" name="Rectangle 6"/>
          <p:cNvSpPr/>
          <p:nvPr/>
        </p:nvSpPr>
        <p:spPr>
          <a:xfrm>
            <a:off x="6524892" y="1459743"/>
            <a:ext cx="31154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" name="Rectangle 7"/>
          <p:cNvSpPr/>
          <p:nvPr/>
        </p:nvSpPr>
        <p:spPr>
          <a:xfrm>
            <a:off x="6524892" y="766089"/>
            <a:ext cx="31154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/>
          </a:p>
        </p:txBody>
      </p:sp>
      <p:sp>
        <p:nvSpPr>
          <p:cNvPr id="9" name="Isosceles Triangle 8"/>
          <p:cNvSpPr/>
          <p:nvPr/>
        </p:nvSpPr>
        <p:spPr>
          <a:xfrm rot="10800000">
            <a:off x="9190852" y="1572335"/>
            <a:ext cx="384070" cy="24460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0" name="Rectangle 9"/>
          <p:cNvSpPr/>
          <p:nvPr/>
        </p:nvSpPr>
        <p:spPr>
          <a:xfrm>
            <a:off x="6535619" y="2180062"/>
            <a:ext cx="31154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1" name="TextBox 10"/>
          <p:cNvSpPr txBox="1"/>
          <p:nvPr/>
        </p:nvSpPr>
        <p:spPr>
          <a:xfrm>
            <a:off x="4673206" y="766089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bg1"/>
                </a:solidFill>
              </a:rPr>
              <a:t>Name: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1058" y="1497755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bg1"/>
                </a:solidFill>
              </a:rPr>
              <a:t>Select Country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8911" y="2165051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bg1"/>
                </a:solidFill>
              </a:rPr>
              <a:t>Select State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28142" y="2755103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bg1"/>
                </a:solidFill>
              </a:rPr>
              <a:t>Select Mandal</a:t>
            </a: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9227328" y="2304503"/>
            <a:ext cx="384070" cy="24460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8" name="Rectangle 17"/>
          <p:cNvSpPr/>
          <p:nvPr/>
        </p:nvSpPr>
        <p:spPr>
          <a:xfrm>
            <a:off x="6559220" y="2757235"/>
            <a:ext cx="31154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9" name="Isosceles Triangle 18"/>
          <p:cNvSpPr/>
          <p:nvPr/>
        </p:nvSpPr>
        <p:spPr>
          <a:xfrm rot="10800000">
            <a:off x="9250929" y="2881677"/>
            <a:ext cx="384070" cy="24460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0" name="TextBox 19"/>
          <p:cNvSpPr txBox="1"/>
          <p:nvPr/>
        </p:nvSpPr>
        <p:spPr>
          <a:xfrm>
            <a:off x="4638869" y="3448143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bg1"/>
                </a:solidFill>
              </a:rPr>
              <a:t>Select Village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69947" y="3450275"/>
            <a:ext cx="31154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9261656" y="3574717"/>
            <a:ext cx="384070" cy="24460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3" name="Rectangle 22"/>
          <p:cNvSpPr/>
          <p:nvPr/>
        </p:nvSpPr>
        <p:spPr>
          <a:xfrm>
            <a:off x="617945" y="4791315"/>
            <a:ext cx="1675737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4" name="Isosceles Triangle 23"/>
          <p:cNvSpPr/>
          <p:nvPr/>
        </p:nvSpPr>
        <p:spPr>
          <a:xfrm rot="10800000">
            <a:off x="1892245" y="4881431"/>
            <a:ext cx="384070" cy="24460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5" name="TextBox 24"/>
          <p:cNvSpPr txBox="1"/>
          <p:nvPr/>
        </p:nvSpPr>
        <p:spPr>
          <a:xfrm>
            <a:off x="632956" y="4321426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Season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49863" y="4802042"/>
            <a:ext cx="1675737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7" name="Isosceles Triangle 26"/>
          <p:cNvSpPr/>
          <p:nvPr/>
        </p:nvSpPr>
        <p:spPr>
          <a:xfrm rot="10800000">
            <a:off x="3924163" y="4892158"/>
            <a:ext cx="384070" cy="24460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8" name="TextBox 27"/>
          <p:cNvSpPr txBox="1"/>
          <p:nvPr/>
        </p:nvSpPr>
        <p:spPr>
          <a:xfrm>
            <a:off x="2664874" y="4332153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Type of Crop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20406" y="4825643"/>
            <a:ext cx="1675737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30" name="TextBox 29"/>
          <p:cNvSpPr txBox="1"/>
          <p:nvPr/>
        </p:nvSpPr>
        <p:spPr>
          <a:xfrm>
            <a:off x="4735417" y="4355754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Soil Type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46346" y="4849244"/>
            <a:ext cx="1675737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32" name="TextBox 31"/>
          <p:cNvSpPr txBox="1"/>
          <p:nvPr/>
        </p:nvSpPr>
        <p:spPr>
          <a:xfrm>
            <a:off x="6561357" y="4379355"/>
            <a:ext cx="1982573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Source of Irrigation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65392" y="4859970"/>
            <a:ext cx="1675737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34" name="TextBox 33"/>
          <p:cNvSpPr txBox="1"/>
          <p:nvPr/>
        </p:nvSpPr>
        <p:spPr>
          <a:xfrm>
            <a:off x="8372287" y="4390081"/>
            <a:ext cx="2190690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Ground Water Levels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54645" y="5984584"/>
            <a:ext cx="28826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/>
              <a:t>Min: 22 Max: 37 |    60-80     |     1500mm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1493" y="5291248"/>
            <a:ext cx="2413860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Whether Parameters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983" y="5623824"/>
            <a:ext cx="3289069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Temp    |     RH%    | Rainfall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80565" y="3604137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 smtClean="0">
                <a:solidFill>
                  <a:schemeClr val="bg1"/>
                </a:solidFill>
              </a:rPr>
              <a:t>GIS Plotting</a:t>
            </a:r>
            <a:endParaRPr lang="en-US" sz="17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/>
          <a:stretch/>
        </p:blipFill>
        <p:spPr>
          <a:xfrm>
            <a:off x="0" y="-27384"/>
            <a:ext cx="12187238" cy="6885384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321846" y="647163"/>
            <a:ext cx="11290360" cy="6138693"/>
          </a:xfrm>
          <a:prstGeom prst="roundRect">
            <a:avLst>
              <a:gd name="adj" fmla="val 3509"/>
            </a:avLst>
          </a:prstGeom>
          <a:solidFill>
            <a:schemeClr val="accent6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7" name="Rectangle 6"/>
          <p:cNvSpPr/>
          <p:nvPr/>
        </p:nvSpPr>
        <p:spPr>
          <a:xfrm>
            <a:off x="2521122" y="2842780"/>
            <a:ext cx="31154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99" dirty="0" smtClean="0"/>
              <a:t>Pomegranate</a:t>
            </a:r>
            <a:endParaRPr lang="en-US" sz="1799" dirty="0"/>
          </a:p>
        </p:txBody>
      </p:sp>
      <p:sp>
        <p:nvSpPr>
          <p:cNvPr id="8" name="Rectangle 7"/>
          <p:cNvSpPr/>
          <p:nvPr/>
        </p:nvSpPr>
        <p:spPr>
          <a:xfrm>
            <a:off x="2521122" y="2149126"/>
            <a:ext cx="31154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99" dirty="0"/>
              <a:t>Mango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31849" y="3563098"/>
            <a:ext cx="31154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99" dirty="0" smtClean="0"/>
              <a:t>Lime</a:t>
            </a:r>
            <a:endParaRPr lang="en-US" sz="1799" dirty="0"/>
          </a:p>
        </p:txBody>
      </p:sp>
      <p:sp>
        <p:nvSpPr>
          <p:cNvPr id="11" name="TextBox 10"/>
          <p:cNvSpPr txBox="1"/>
          <p:nvPr/>
        </p:nvSpPr>
        <p:spPr>
          <a:xfrm>
            <a:off x="669435" y="2149125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bg1"/>
                </a:solidFill>
              </a:rPr>
              <a:t>Crop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288" y="2880791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bg1"/>
                </a:solidFill>
              </a:rPr>
              <a:t>Crop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141" y="3548087"/>
            <a:ext cx="1660726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bg1"/>
                </a:solidFill>
              </a:rPr>
              <a:t>Crop 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0162" y="1271561"/>
            <a:ext cx="2448182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Suggested Crops</a:t>
            </a:r>
          </a:p>
        </p:txBody>
      </p:sp>
      <p:sp>
        <p:nvSpPr>
          <p:cNvPr id="2" name="AutoShape 2" descr="Image result for radio button png"/>
          <p:cNvSpPr>
            <a:spLocks noChangeAspect="1" noChangeArrowheads="1"/>
          </p:cNvSpPr>
          <p:nvPr/>
        </p:nvSpPr>
        <p:spPr bwMode="auto">
          <a:xfrm>
            <a:off x="5967026" y="2149126"/>
            <a:ext cx="304681" cy="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pic>
        <p:nvPicPr>
          <p:cNvPr id="3078" name="Picture 6" descr="Image result for radio butt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764" y="2149125"/>
            <a:ext cx="446524" cy="44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Rectangle 31747" descr="3-00663_box_orange_fad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277" y="1421892"/>
            <a:ext cx="4641315" cy="460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7235100" y="1842299"/>
            <a:ext cx="4209746" cy="313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Value added products available for the selected Product</a:t>
            </a:r>
          </a:p>
          <a:p>
            <a:endParaRPr lang="en-US" sz="1799" dirty="0"/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lang="en-US" sz="1799" dirty="0"/>
              <a:t>Pulp</a:t>
            </a: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lang="en-US" sz="1799" dirty="0"/>
              <a:t>Mango Jelly</a:t>
            </a: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lang="en-US" sz="1799" dirty="0"/>
              <a:t>Pickles</a:t>
            </a:r>
          </a:p>
          <a:p>
            <a:pPr marL="285636" indent="-285636">
              <a:buFont typeface="Arial" panose="020B0604020202020204" pitchFamily="34" charset="0"/>
              <a:buChar char="•"/>
            </a:pPr>
            <a:r>
              <a:rPr lang="en-US" sz="1799" dirty="0"/>
              <a:t>Juice</a:t>
            </a:r>
          </a:p>
          <a:p>
            <a:pPr marL="285636" indent="-285636">
              <a:buFont typeface="Arial" panose="020B0604020202020204" pitchFamily="34" charset="0"/>
              <a:buChar char="•"/>
            </a:pPr>
            <a:endParaRPr lang="en-US" sz="1799" dirty="0"/>
          </a:p>
          <a:p>
            <a:r>
              <a:rPr lang="en-US" sz="1799" dirty="0"/>
              <a:t>Crop Technical Info</a:t>
            </a:r>
          </a:p>
          <a:p>
            <a:endParaRPr lang="en-US" sz="1799" dirty="0"/>
          </a:p>
          <a:p>
            <a:endParaRPr lang="en-US" sz="1799" dirty="0"/>
          </a:p>
        </p:txBody>
      </p:sp>
      <p:pic>
        <p:nvPicPr>
          <p:cNvPr id="2049" name="Picture 2048"/>
          <p:cNvPicPr>
            <a:picLocks noChangeAspect="1"/>
          </p:cNvPicPr>
          <p:nvPr/>
        </p:nvPicPr>
        <p:blipFill rotWithShape="1">
          <a:blip r:embed="rId5"/>
          <a:srcRect l="35911" t="7703" r="14300"/>
          <a:stretch/>
        </p:blipFill>
        <p:spPr>
          <a:xfrm>
            <a:off x="9348253" y="3812154"/>
            <a:ext cx="1740533" cy="1814064"/>
          </a:xfrm>
          <a:prstGeom prst="rect">
            <a:avLst/>
          </a:prstGeom>
        </p:spPr>
      </p:pic>
      <p:pic>
        <p:nvPicPr>
          <p:cNvPr id="46" name="Picture 6" descr="Image result for radio butt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65" y="2855043"/>
            <a:ext cx="446524" cy="44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Image result for radio butt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44" y="3573836"/>
            <a:ext cx="446524" cy="44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Rectangle 19717" descr="3-00663_box_gre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7" y="4642469"/>
            <a:ext cx="3356546" cy="158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2050"/>
          <p:cNvSpPr txBox="1"/>
          <p:nvPr/>
        </p:nvSpPr>
        <p:spPr>
          <a:xfrm>
            <a:off x="1300258" y="4748662"/>
            <a:ext cx="3475938" cy="14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/>
              <a:t>Crop </a:t>
            </a:r>
            <a:r>
              <a:rPr lang="en-US" sz="1799" b="1" dirty="0" err="1" smtClean="0"/>
              <a:t>Varities</a:t>
            </a:r>
            <a:endParaRPr lang="en-US" sz="1799" b="1" dirty="0"/>
          </a:p>
          <a:p>
            <a:r>
              <a:rPr lang="en-US" sz="1799" dirty="0" err="1"/>
              <a:t>Banganpally</a:t>
            </a:r>
            <a:endParaRPr lang="en-US" sz="1799" dirty="0"/>
          </a:p>
          <a:p>
            <a:r>
              <a:rPr lang="en-US" sz="1799" dirty="0" err="1"/>
              <a:t>Dasseri</a:t>
            </a:r>
            <a:endParaRPr lang="en-US" sz="1799" dirty="0"/>
          </a:p>
          <a:p>
            <a:r>
              <a:rPr lang="en-US" sz="1799" dirty="0" err="1"/>
              <a:t>Alphanso</a:t>
            </a:r>
            <a:endParaRPr lang="en-US" sz="1799" dirty="0"/>
          </a:p>
          <a:p>
            <a:r>
              <a:rPr lang="en-US" sz="1799" dirty="0" err="1"/>
              <a:t>Totapuri</a:t>
            </a:r>
            <a:endParaRPr lang="en-US" sz="1799" dirty="0"/>
          </a:p>
        </p:txBody>
      </p:sp>
      <p:pic>
        <p:nvPicPr>
          <p:cNvPr id="50" name="Picture 6" descr="Image result for radio butt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41" y="5118794"/>
            <a:ext cx="229676" cy="2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Image result for radio butt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61" y="5375876"/>
            <a:ext cx="229676" cy="2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radio butt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94" y="5644474"/>
            <a:ext cx="229676" cy="2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radio butt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14" y="5914431"/>
            <a:ext cx="229676" cy="2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4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6"/>
          <a:stretch/>
        </p:blipFill>
        <p:spPr>
          <a:xfrm>
            <a:off x="0" y="-27384"/>
            <a:ext cx="12187238" cy="6885384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321846" y="647163"/>
            <a:ext cx="11290360" cy="5590149"/>
          </a:xfrm>
          <a:prstGeom prst="roundRect">
            <a:avLst>
              <a:gd name="adj" fmla="val 3509"/>
            </a:avLst>
          </a:prstGeom>
          <a:solidFill>
            <a:srgbClr val="619428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38" name="TextBox 37"/>
          <p:cNvSpPr txBox="1"/>
          <p:nvPr/>
        </p:nvSpPr>
        <p:spPr>
          <a:xfrm>
            <a:off x="680162" y="1271561"/>
            <a:ext cx="2394538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Select stage of the Crop</a:t>
            </a:r>
          </a:p>
        </p:txBody>
      </p:sp>
      <p:sp>
        <p:nvSpPr>
          <p:cNvPr id="9" name="Rectangle 8"/>
          <p:cNvSpPr/>
          <p:nvPr/>
        </p:nvSpPr>
        <p:spPr>
          <a:xfrm>
            <a:off x="3074699" y="1272168"/>
            <a:ext cx="3115471" cy="4248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0" name="Isosceles Triangle 9"/>
          <p:cNvSpPr/>
          <p:nvPr/>
        </p:nvSpPr>
        <p:spPr>
          <a:xfrm rot="10800000">
            <a:off x="5740659" y="1384761"/>
            <a:ext cx="384070" cy="24460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2" name="TextBox 11"/>
          <p:cNvSpPr txBox="1"/>
          <p:nvPr/>
        </p:nvSpPr>
        <p:spPr>
          <a:xfrm>
            <a:off x="3239913" y="1308036"/>
            <a:ext cx="2394538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Land Preparation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014" y="1900238"/>
            <a:ext cx="2394538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Farm Mechanization</a:t>
            </a:r>
          </a:p>
        </p:txBody>
      </p:sp>
      <p:sp>
        <p:nvSpPr>
          <p:cNvPr id="5" name="Oval 4"/>
          <p:cNvSpPr/>
          <p:nvPr/>
        </p:nvSpPr>
        <p:spPr>
          <a:xfrm>
            <a:off x="3072552" y="2035407"/>
            <a:ext cx="167361" cy="23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6" name="TextBox 15"/>
          <p:cNvSpPr txBox="1"/>
          <p:nvPr/>
        </p:nvSpPr>
        <p:spPr>
          <a:xfrm>
            <a:off x="3302132" y="1936713"/>
            <a:ext cx="495652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7" name="Oval 16"/>
          <p:cNvSpPr/>
          <p:nvPr/>
        </p:nvSpPr>
        <p:spPr>
          <a:xfrm>
            <a:off x="4177557" y="2020386"/>
            <a:ext cx="167361" cy="2340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8" name="TextBox 17"/>
          <p:cNvSpPr txBox="1"/>
          <p:nvPr/>
        </p:nvSpPr>
        <p:spPr>
          <a:xfrm>
            <a:off x="4407136" y="1921692"/>
            <a:ext cx="495652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993" y="2425922"/>
            <a:ext cx="2394538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Do you own Equipment</a:t>
            </a:r>
          </a:p>
        </p:txBody>
      </p:sp>
      <p:sp>
        <p:nvSpPr>
          <p:cNvPr id="20" name="Oval 19"/>
          <p:cNvSpPr/>
          <p:nvPr/>
        </p:nvSpPr>
        <p:spPr>
          <a:xfrm>
            <a:off x="3109027" y="2496723"/>
            <a:ext cx="167361" cy="2340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2" name="TextBox 21"/>
          <p:cNvSpPr txBox="1"/>
          <p:nvPr/>
        </p:nvSpPr>
        <p:spPr>
          <a:xfrm>
            <a:off x="3338607" y="2398029"/>
            <a:ext cx="495652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3" name="Oval 22"/>
          <p:cNvSpPr/>
          <p:nvPr/>
        </p:nvSpPr>
        <p:spPr>
          <a:xfrm>
            <a:off x="4214031" y="2481701"/>
            <a:ext cx="167361" cy="2340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4" name="TextBox 23"/>
          <p:cNvSpPr txBox="1"/>
          <p:nvPr/>
        </p:nvSpPr>
        <p:spPr>
          <a:xfrm>
            <a:off x="4443611" y="2383008"/>
            <a:ext cx="495652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0846" y="2887238"/>
            <a:ext cx="2394538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Do you want to buy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36460" y="2859344"/>
            <a:ext cx="495652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28" name="Oval 27"/>
          <p:cNvSpPr/>
          <p:nvPr/>
        </p:nvSpPr>
        <p:spPr>
          <a:xfrm>
            <a:off x="4211884" y="2943017"/>
            <a:ext cx="167361" cy="2340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9" name="TextBox 28"/>
          <p:cNvSpPr txBox="1"/>
          <p:nvPr/>
        </p:nvSpPr>
        <p:spPr>
          <a:xfrm>
            <a:off x="4441464" y="2844323"/>
            <a:ext cx="495652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1573" y="3490167"/>
            <a:ext cx="2394538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Do you want to Rent </a:t>
            </a:r>
          </a:p>
        </p:txBody>
      </p:sp>
      <p:sp>
        <p:nvSpPr>
          <p:cNvPr id="31" name="Oval 30"/>
          <p:cNvSpPr/>
          <p:nvPr/>
        </p:nvSpPr>
        <p:spPr>
          <a:xfrm>
            <a:off x="3072552" y="2994513"/>
            <a:ext cx="167361" cy="2340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pic>
        <p:nvPicPr>
          <p:cNvPr id="33" name="Rectangle 19717" descr="3-00663_box_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4" y="799451"/>
            <a:ext cx="4357803" cy="191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707135" y="1115398"/>
            <a:ext cx="3995188" cy="203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List of </a:t>
            </a:r>
            <a:r>
              <a:rPr lang="en-US" sz="1799" dirty="0" err="1"/>
              <a:t>Govt</a:t>
            </a:r>
            <a:r>
              <a:rPr lang="en-US" sz="1799" dirty="0"/>
              <a:t> Schemes available</a:t>
            </a:r>
          </a:p>
          <a:p>
            <a:endParaRPr lang="en-US" sz="1799" dirty="0"/>
          </a:p>
          <a:p>
            <a:r>
              <a:rPr lang="en-US" sz="1799" dirty="0"/>
              <a:t>NABARD Unit Cost </a:t>
            </a:r>
          </a:p>
          <a:p>
            <a:r>
              <a:rPr lang="en-US" sz="1799" dirty="0"/>
              <a:t>Bank Schemes</a:t>
            </a:r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</p:txBody>
      </p:sp>
      <p:cxnSp>
        <p:nvCxnSpPr>
          <p:cNvPr id="7" name="Straight Arrow Connector 6"/>
          <p:cNvCxnSpPr>
            <a:stCxn id="27" idx="3"/>
          </p:cNvCxnSpPr>
          <p:nvPr/>
        </p:nvCxnSpPr>
        <p:spPr>
          <a:xfrm flipV="1">
            <a:off x="3832112" y="773770"/>
            <a:ext cx="3673339" cy="22701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3"/>
          </p:cNvCxnSpPr>
          <p:nvPr/>
        </p:nvCxnSpPr>
        <p:spPr>
          <a:xfrm flipV="1">
            <a:off x="3832112" y="2715721"/>
            <a:ext cx="3692642" cy="3282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081132" y="3563112"/>
            <a:ext cx="167361" cy="2340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40" name="TextBox 39"/>
          <p:cNvSpPr txBox="1"/>
          <p:nvPr/>
        </p:nvSpPr>
        <p:spPr>
          <a:xfrm>
            <a:off x="3310712" y="3464418"/>
            <a:ext cx="495652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41" name="Oval 40"/>
          <p:cNvSpPr/>
          <p:nvPr/>
        </p:nvSpPr>
        <p:spPr>
          <a:xfrm>
            <a:off x="4186136" y="3548091"/>
            <a:ext cx="167361" cy="2340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42" name="TextBox 41"/>
          <p:cNvSpPr txBox="1"/>
          <p:nvPr/>
        </p:nvSpPr>
        <p:spPr>
          <a:xfrm>
            <a:off x="4415716" y="3449397"/>
            <a:ext cx="495652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43" name="Rectangle 31747" descr="3-00663_box_orange_fad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1" y="4477721"/>
            <a:ext cx="3995188" cy="108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>
            <a:off x="3192708" y="3668943"/>
            <a:ext cx="1394649" cy="8769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107131" y="3681188"/>
            <a:ext cx="2074843" cy="7965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14881" y="4573869"/>
            <a:ext cx="3053255" cy="14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List of available Renters</a:t>
            </a:r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US" sz="179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03" y="2709705"/>
            <a:ext cx="2879223" cy="28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41263" y="189132"/>
            <a:ext cx="10676891" cy="1008112"/>
          </a:xfrm>
          <a:prstGeom prst="rect">
            <a:avLst/>
          </a:prstGeom>
          <a:solidFill>
            <a:srgbClr val="0976BC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    </a:t>
            </a:r>
            <a:endParaRPr lang="bg-BG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32979" y="337790"/>
            <a:ext cx="9799549" cy="6429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Innovation</a:t>
            </a:r>
            <a:endParaRPr lang="bg-BG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9003" y="1628798"/>
            <a:ext cx="11377265" cy="3416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Segoe UI Light" pitchFamily="34" charset="0"/>
              </a:rPr>
              <a:t>Combine </a:t>
            </a:r>
            <a:r>
              <a:rPr lang="en-US" sz="2000" b="1" dirty="0">
                <a:solidFill>
                  <a:schemeClr val="tx1"/>
                </a:solidFill>
                <a:latin typeface="Segoe UI Light" pitchFamily="34" charset="0"/>
              </a:rPr>
              <a:t>Interactive simulation game with advisory services 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Segoe UI Light" pitchFamily="34" charset="0"/>
              </a:rPr>
              <a:t>Using </a:t>
            </a:r>
            <a:r>
              <a:rPr lang="en-US" sz="2000" b="1" dirty="0">
                <a:solidFill>
                  <a:schemeClr val="tx1"/>
                </a:solidFill>
                <a:latin typeface="Segoe UI Light" pitchFamily="34" charset="0"/>
              </a:rPr>
              <a:t>real topographical, </a:t>
            </a:r>
            <a:r>
              <a:rPr lang="en-US" sz="2000" b="1" dirty="0" smtClean="0">
                <a:solidFill>
                  <a:schemeClr val="tx1"/>
                </a:solidFill>
                <a:latin typeface="Segoe UI Light" pitchFamily="34" charset="0"/>
              </a:rPr>
              <a:t>Agro Ecological and </a:t>
            </a:r>
            <a:r>
              <a:rPr lang="en-US" sz="2000" b="1" dirty="0">
                <a:solidFill>
                  <a:schemeClr val="tx1"/>
                </a:solidFill>
                <a:latin typeface="Segoe UI Light" pitchFamily="34" charset="0"/>
              </a:rPr>
              <a:t>Market Data.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Segoe UI Light" pitchFamily="34" charset="0"/>
              </a:rPr>
              <a:t>Single Platform for linking different system </a:t>
            </a:r>
            <a:r>
              <a:rPr lang="en-US" sz="2000" b="1" dirty="0" smtClean="0">
                <a:solidFill>
                  <a:schemeClr val="tx1"/>
                </a:solidFill>
                <a:latin typeface="Segoe UI Light" pitchFamily="34" charset="0"/>
              </a:rPr>
              <a:t>models (</a:t>
            </a:r>
            <a:r>
              <a:rPr lang="en-US" sz="2000" b="1" dirty="0" err="1" smtClean="0">
                <a:solidFill>
                  <a:schemeClr val="tx1"/>
                </a:solidFill>
                <a:latin typeface="Segoe UI Light" pitchFamily="34" charset="0"/>
              </a:rPr>
              <a:t>eg</a:t>
            </a:r>
            <a:r>
              <a:rPr lang="en-US" sz="2000" b="1" dirty="0" smtClean="0">
                <a:solidFill>
                  <a:schemeClr val="tx1"/>
                </a:solidFill>
                <a:latin typeface="Segoe UI Light" pitchFamily="34" charset="0"/>
              </a:rPr>
              <a:t> crop models, hydrological models ,value chain).</a:t>
            </a:r>
            <a:endParaRPr lang="en-US" sz="2000" b="1" dirty="0">
              <a:solidFill>
                <a:schemeClr val="tx1"/>
              </a:solidFill>
              <a:latin typeface="Segoe UI Light" pitchFamily="34" charset="0"/>
            </a:endParaRP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Segoe UI Light" pitchFamily="34" charset="0"/>
              </a:rPr>
              <a:t>It allows to </a:t>
            </a:r>
            <a:r>
              <a:rPr lang="en-US" sz="2000" b="1" dirty="0" smtClean="0">
                <a:solidFill>
                  <a:schemeClr val="tx1"/>
                </a:solidFill>
                <a:latin typeface="Segoe UI Light" pitchFamily="34" charset="0"/>
              </a:rPr>
              <a:t>experiment with adaptation </a:t>
            </a:r>
            <a:r>
              <a:rPr lang="en-US" sz="2000" b="1" dirty="0">
                <a:solidFill>
                  <a:schemeClr val="tx1"/>
                </a:solidFill>
                <a:latin typeface="Segoe UI Light" pitchFamily="34" charset="0"/>
              </a:rPr>
              <a:t>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Segoe UI Ligh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90163" y="293747"/>
            <a:ext cx="106908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Team</a:t>
            </a:r>
          </a:p>
          <a:p>
            <a:pPr algn="ctr"/>
            <a:r>
              <a:rPr lang="en-US" sz="2400" b="1" dirty="0" smtClean="0"/>
              <a:t>Titans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8855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yeA2XdWmiFFGQetsDe9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7Bf0ZHKCNsNVRzJ4kUd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ufKCARM2zpDD14zKQBEd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7Bf0ZHKCNsNVRzJ4kU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ufKCARM2zpDD14zKQBEd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1RrsSgPbforIcFopOwy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1RrsSgPbforIcFopOwy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1RrsSgPbforIcFopOwy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7Bf0ZHKCNsNVRzJ4kU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ufKCARM2zpDD14zKQBEd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7Bf0ZHKCNsNVRzJ4kUd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ufKCARM2zpDD14zKQBEd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7Bf0ZHKCNsNVRzJ4kUd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13771</TotalTime>
  <Words>525</Words>
  <Application>Microsoft Office PowerPoint</Application>
  <PresentationFormat>Custom</PresentationFormat>
  <Paragraphs>153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Segoe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Technology Stack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Tatyana Bosilkova</dc:creator>
  <cp:lastModifiedBy>srihari kotela</cp:lastModifiedBy>
  <cp:revision>1339</cp:revision>
  <dcterms:created xsi:type="dcterms:W3CDTF">2011-11-15T12:01:18Z</dcterms:created>
  <dcterms:modified xsi:type="dcterms:W3CDTF">2016-05-13T09:09:37Z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</Properties>
</file>